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74" r:id="rId6"/>
    <p:sldId id="275" r:id="rId7"/>
    <p:sldId id="276" r:id="rId8"/>
    <p:sldId id="277" r:id="rId9"/>
    <p:sldId id="278" r:id="rId10"/>
    <p:sldId id="267" r:id="rId11"/>
  </p:sldIdLst>
  <p:sldSz cx="9144000" cy="6858000" type="screen4x3"/>
  <p:notesSz cx="6858000" cy="9144000"/>
  <p:custDataLst>
    <p:tags r:id="rId1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0000"/>
    <a:srgbClr val="0066FF"/>
    <a:srgbClr val="3333FF"/>
    <a:srgbClr val="6666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867"/>
    <p:restoredTop sz="94705"/>
  </p:normalViewPr>
  <p:slideViewPr>
    <p:cSldViewPr showGuides="1">
      <p:cViewPr varScale="1">
        <p:scale>
          <a:sx n="72" d="100"/>
          <a:sy n="72" d="100"/>
        </p:scale>
        <p:origin x="1626" y="72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7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12" name="AutoShape 3"/>
            <p:cNvSpPr>
              <a:spLocks noChangeArrowheads="1"/>
            </p:cNvSpPr>
            <p:nvPr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077" name="AutoShape 5"/>
            <p:cNvSpPr/>
            <p:nvPr userDrawn="1"/>
          </p:nvSpPr>
          <p:spPr>
            <a:xfrm>
              <a:off x="0" y="872"/>
              <a:ext cx="5664" cy="1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60" y="0"/>
                </a:cxn>
                <a:cxn ang="0">
                  <a:pos x="6524" y="664"/>
                </a:cxn>
                <a:cxn ang="0">
                  <a:pos x="5861" y="1327"/>
                </a:cxn>
                <a:cxn ang="0">
                  <a:pos x="0" y="1327"/>
                </a:cxn>
              </a:cxnLst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8" name="Line 6"/>
            <p:cNvSpPr/>
            <p:nvPr userDrawn="1"/>
          </p:nvSpPr>
          <p:spPr>
            <a:xfrm>
              <a:off x="0" y="1928"/>
              <a:ext cx="5232" cy="0"/>
            </a:xfrm>
            <a:prstGeom prst="line">
              <a:avLst/>
            </a:prstGeom>
            <a:ln w="508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04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6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714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53163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14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4EDEBE-6AED-4AAB-8411-82D1CBF78E99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12" name="AutoShape 3"/>
            <p:cNvSpPr>
              <a:spLocks noChangeArrowheads="1"/>
            </p:cNvSpPr>
            <p:nvPr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01" name="AutoShape 5"/>
            <p:cNvSpPr/>
            <p:nvPr userDrawn="1"/>
          </p:nvSpPr>
          <p:spPr>
            <a:xfrm>
              <a:off x="0" y="872"/>
              <a:ext cx="5664" cy="1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60" y="0"/>
                </a:cxn>
                <a:cxn ang="0">
                  <a:pos x="6524" y="664"/>
                </a:cxn>
                <a:cxn ang="0">
                  <a:pos x="5861" y="1327"/>
                </a:cxn>
                <a:cxn ang="0">
                  <a:pos x="0" y="1327"/>
                </a:cxn>
              </a:cxnLst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2" name="Line 6"/>
            <p:cNvSpPr/>
            <p:nvPr userDrawn="1"/>
          </p:nvSpPr>
          <p:spPr>
            <a:xfrm>
              <a:off x="0" y="1928"/>
              <a:ext cx="5232" cy="0"/>
            </a:xfrm>
            <a:prstGeom prst="line">
              <a:avLst/>
            </a:prstGeom>
            <a:ln w="508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04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6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714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53163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14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4EDEBE-6AED-4AAB-8411-82D1CBF78E99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028" name="AutoShape 4"/>
            <p:cNvSpPr/>
            <p:nvPr/>
          </p:nvSpPr>
          <p:spPr>
            <a:xfrm>
              <a:off x="0" y="96"/>
              <a:ext cx="5376" cy="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33" y="0"/>
                </a:cxn>
                <a:cxn ang="0">
                  <a:pos x="4129" y="295"/>
                </a:cxn>
                <a:cxn ang="0">
                  <a:pos x="3834" y="590"/>
                </a:cxn>
                <a:cxn ang="0">
                  <a:pos x="0" y="590"/>
                </a:cxn>
              </a:cxnLst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29" name="Line 5"/>
            <p:cNvSpPr/>
            <p:nvPr/>
          </p:nvSpPr>
          <p:spPr>
            <a:xfrm>
              <a:off x="0" y="768"/>
              <a:ext cx="5088" cy="0"/>
            </a:xfrm>
            <a:prstGeom prst="line">
              <a:avLst/>
            </a:prstGeom>
            <a:ln w="381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030" name="Rectangle 6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/>
          </p:cNvSpPr>
          <p:nvPr>
            <p:ph type="body"/>
          </p:nvPr>
        </p:nvSpPr>
        <p:spPr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 b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 b="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b="0">
                <a:latin typeface="Arial Black" panose="020B0A040201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Group 2"/>
          <p:cNvGrpSpPr/>
          <p:nvPr/>
        </p:nvGrpSpPr>
        <p:grpSpPr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052" name="AutoShape 4"/>
            <p:cNvSpPr/>
            <p:nvPr/>
          </p:nvSpPr>
          <p:spPr>
            <a:xfrm>
              <a:off x="0" y="96"/>
              <a:ext cx="5376" cy="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33" y="0"/>
                </a:cxn>
                <a:cxn ang="0">
                  <a:pos x="4129" y="295"/>
                </a:cxn>
                <a:cxn ang="0">
                  <a:pos x="3834" y="590"/>
                </a:cxn>
                <a:cxn ang="0">
                  <a:pos x="0" y="590"/>
                </a:cxn>
              </a:cxnLst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3" name="Line 5"/>
            <p:cNvSpPr/>
            <p:nvPr/>
          </p:nvSpPr>
          <p:spPr>
            <a:xfrm>
              <a:off x="0" y="768"/>
              <a:ext cx="5088" cy="0"/>
            </a:xfrm>
            <a:prstGeom prst="line">
              <a:avLst/>
            </a:prstGeom>
            <a:ln w="381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054" name="Rectangle 6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5" name="Rectangle 7"/>
          <p:cNvSpPr>
            <a:spLocks noGrp="1"/>
          </p:cNvSpPr>
          <p:nvPr>
            <p:ph type="body"/>
          </p:nvPr>
        </p:nvSpPr>
        <p:spPr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 b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 b="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b="0">
                <a:latin typeface="Arial Black" panose="020B0A040201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5ECDD6-074B-48C3-ACEE-70E0520224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image" Target="../media/image3.png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Rectangle 2"/>
          <p:cNvSpPr>
            <a:spLocks noGrp="1"/>
          </p:cNvSpPr>
          <p:nvPr>
            <p:ph type="ctrTitle"/>
          </p:nvPr>
        </p:nvSpPr>
        <p:spPr>
          <a:xfrm>
            <a:off x="1676400" y="1524000"/>
            <a:ext cx="5486400" cy="1609725"/>
          </a:xfrm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zh-CN" altLang="en-US" b="1" dirty="0">
                <a:latin typeface="+mj-lt"/>
                <a:ea typeface="+mj-ea"/>
                <a:cs typeface="+mj-cs"/>
              </a:rPr>
              <a:t>答辩秘书工作指南</a:t>
            </a:r>
            <a:endParaRPr lang="zh-CN" altLang="en-US" b="1" dirty="0">
              <a:latin typeface="+mj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/>
          </p:nvPr>
        </p:nvSpPr>
        <p:spPr>
          <a:xfrm>
            <a:off x="914400" y="4114800"/>
            <a:ext cx="6629400" cy="762000"/>
          </a:xfrm>
        </p:spPr>
        <p:txBody>
          <a:bodyPr vert="horz" wrap="square" lIns="91440" tIns="45720" rIns="91440" bIns="45720" anchor="t" anchorCtr="0"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</a:pPr>
            <a:endParaRPr kumimoji="0" lang="zh-CN" altLang="en-US" sz="800" b="1" i="0" u="none" strike="noStrike" kern="0" cap="none" spc="0" normalizeH="0" baseline="0" noProof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</a:pPr>
            <a:r>
              <a:rPr kumimoji="0" lang="zh-CN" altLang="en-US" sz="1400" b="1" i="0" u="none" strike="noStrike" kern="0" cap="none" spc="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    </a:t>
            </a:r>
            <a:endParaRPr kumimoji="0" lang="zh-CN" altLang="en-US" sz="1400" b="1" i="0" u="none" strike="noStrike" kern="0" cap="none" spc="0" normalizeH="0" baseline="0" noProof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</a:pPr>
            <a:r>
              <a:rPr kumimoji="0" lang="en-US" altLang="zh-CN" sz="1400" b="1" i="0" u="none" strike="noStrike" kern="0" cap="none" spc="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                </a:t>
            </a:r>
            <a:endParaRPr kumimoji="0" lang="en-US" altLang="zh-CN" sz="1400" b="1" i="0" u="none" strike="noStrike" kern="0" cap="none" spc="0" normalizeH="0" baseline="0" noProof="1" dirty="0">
              <a:solidFill>
                <a:schemeClr val="hlink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Rectangle 4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b="1" dirty="0"/>
              <a:t>论文答辩委员会组成</a:t>
            </a:r>
            <a:endParaRPr lang="zh-CN" altLang="en-US" b="1" dirty="0"/>
          </a:p>
        </p:txBody>
      </p:sp>
      <p:sp>
        <p:nvSpPr>
          <p:cNvPr id="6146" name="Rectangle 5"/>
          <p:cNvSpPr>
            <a:spLocks noGrp="1"/>
          </p:cNvSpPr>
          <p:nvPr>
            <p:ph idx="1"/>
          </p:nvPr>
        </p:nvSpPr>
        <p:spPr>
          <a:xfrm>
            <a:off x="457200" y="1447800"/>
            <a:ext cx="8162925" cy="4800600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博士生答辩委员会由</a:t>
            </a:r>
            <a:r>
              <a:rPr lang="zh-CN" alt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教授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或相当职称专家组成，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人，博士生导师不少于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2/3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，校外专家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至少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人（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人委员会至少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人，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人委员会至少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人），导师不能作为答辩委员会成员；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博士生答辩秘书需由</a:t>
            </a:r>
            <a:r>
              <a:rPr lang="zh-CN" alt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副教授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或相当职称的在校教师担任。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硕士生答辩委员会由</a:t>
            </a:r>
            <a:r>
              <a:rPr lang="zh-CN" alt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教授、副教授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或相当职称专家组成，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或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人，校外专家至少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人（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人委员会至少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人，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人委员会至少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人），导师不能作为答辩委员会成员；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硕士生答辩秘书需由</a:t>
            </a:r>
            <a:r>
              <a:rPr lang="zh-CN" alt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讲师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或相当职称的在校教师担任；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/>
          <p:nvPr/>
        </p:nvSpPr>
        <p:spPr>
          <a:xfrm>
            <a:off x="152400" y="228600"/>
            <a:ext cx="8015288" cy="914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>
              <a:buClrTx/>
              <a:buFontTx/>
            </a:pPr>
            <a:r>
              <a:rPr lang="zh-CN" altLang="en-US" sz="4200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答辩秘书工作流程</a:t>
            </a:r>
            <a:endParaRPr lang="zh-CN" altLang="en-US" sz="4200" dirty="0">
              <a:solidFill>
                <a:schemeClr val="tx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1" name="Rectangle 6"/>
          <p:cNvSpPr/>
          <p:nvPr/>
        </p:nvSpPr>
        <p:spPr>
          <a:xfrm>
            <a:off x="583565" y="1676400"/>
            <a:ext cx="7620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0" hangingPunct="0">
              <a:buClrTx/>
              <a:buFontTx/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、学生提交答辩申请，确定答辩委员会成员后，答辩秘书须在答辩前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天登录“研究生院管理系统”，开展答辩秘书工作：</a:t>
            </a:r>
            <a:endParaRPr lang="zh-CN" altLang="en-US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eaLnBrk="0" hangingPunct="0">
              <a:buClrTx/>
              <a:buFontTx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进入“答辩秘书工作”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-----“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答辩小组信息维护”，点击“新增”，录入答辩委员会组成人员信息；</a:t>
            </a:r>
            <a:endParaRPr lang="zh-CN" altLang="en-US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176" name="Rectangle 12"/>
          <p:cNvSpPr/>
          <p:nvPr/>
        </p:nvSpPr>
        <p:spPr>
          <a:xfrm>
            <a:off x="583565" y="2286000"/>
            <a:ext cx="735393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>
              <a:buClrTx/>
              <a:buFontTx/>
            </a:pPr>
            <a:r>
              <a:rPr lang="zh-CN" altLang="en-US" sz="2000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endParaRPr lang="zh-CN" altLang="en-US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内容占位符 2" descr="D:/Desktop/1_副本.png1_副本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rcRect l="21" r="21"/>
          <a:stretch>
            <a:fillRect/>
          </a:stretch>
        </p:blipFill>
        <p:spPr>
          <a:xfrm>
            <a:off x="583565" y="3200400"/>
            <a:ext cx="7924800" cy="15227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Rectangle 2"/>
          <p:cNvSpPr>
            <a:spLocks noGrp="1"/>
          </p:cNvSpPr>
          <p:nvPr>
            <p:ph type="title"/>
          </p:nvPr>
        </p:nvSpPr>
        <p:spPr>
          <a:xfrm>
            <a:off x="609600" y="1447800"/>
            <a:ext cx="8015288" cy="1371600"/>
          </a:xfrm>
        </p:spPr>
        <p:txBody>
          <a:bodyPr vert="horz" wrap="square" lIns="91440" tIns="45720" rIns="91440" bIns="45720" anchor="ctr" anchorCtr="0"/>
          <a:p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、对答辩学生进行分组管理：</a:t>
            </a:r>
            <a:b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进入 “学生答辩分组维护”，勾选答辩学生名单，选择答辩委员会，点击“确认”；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4" name="Rectangle 2"/>
          <p:cNvSpPr/>
          <p:nvPr/>
        </p:nvSpPr>
        <p:spPr>
          <a:xfrm>
            <a:off x="0" y="228600"/>
            <a:ext cx="8015288" cy="914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>
              <a:buClrTx/>
              <a:buFontTx/>
            </a:pPr>
            <a:r>
              <a:rPr lang="zh-CN" altLang="en-US" sz="4200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答辩秘书工作流程</a:t>
            </a:r>
            <a:endParaRPr lang="zh-CN" altLang="en-US" sz="4200" dirty="0">
              <a:solidFill>
                <a:schemeClr val="tx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8195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400" y="2895600"/>
            <a:ext cx="8032750" cy="24622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6" name="Oval 7"/>
          <p:cNvSpPr/>
          <p:nvPr/>
        </p:nvSpPr>
        <p:spPr>
          <a:xfrm flipV="1">
            <a:off x="609600" y="5105400"/>
            <a:ext cx="619125" cy="238125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7" name="Oval 8"/>
          <p:cNvSpPr/>
          <p:nvPr/>
        </p:nvSpPr>
        <p:spPr>
          <a:xfrm flipV="1">
            <a:off x="1905000" y="3505200"/>
            <a:ext cx="990600" cy="457200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8" name="Oval 9"/>
          <p:cNvSpPr/>
          <p:nvPr/>
        </p:nvSpPr>
        <p:spPr>
          <a:xfrm flipV="1">
            <a:off x="7010400" y="3657600"/>
            <a:ext cx="619125" cy="238125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Rectang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8015288" cy="9144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b="1" dirty="0"/>
              <a:t>答辩秘书工作流程</a:t>
            </a:r>
            <a:endParaRPr lang="zh-CN" altLang="en-US" b="1" dirty="0"/>
          </a:p>
        </p:txBody>
      </p:sp>
      <p:sp>
        <p:nvSpPr>
          <p:cNvPr id="9218" name="Rectangle 5"/>
          <p:cNvSpPr/>
          <p:nvPr/>
        </p:nvSpPr>
        <p:spPr>
          <a:xfrm>
            <a:off x="457200" y="4724400"/>
            <a:ext cx="8153400" cy="1143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</a:pPr>
            <a:endParaRPr lang="zh-CN" altLang="en-US" sz="20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19" name="Rectangle 6"/>
          <p:cNvSpPr/>
          <p:nvPr>
            <p:custDataLst>
              <p:tags r:id="rId1"/>
            </p:custDataLst>
          </p:nvPr>
        </p:nvSpPr>
        <p:spPr>
          <a:xfrm>
            <a:off x="533400" y="1447800"/>
            <a:ext cx="8015605" cy="12096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0" hangingPunct="0">
              <a:buClrTx/>
              <a:buFontTx/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、打印答辩报告：</a:t>
            </a:r>
            <a:b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进入“打印答辩报告”，选择答辩委员会，点击“查询”，勾选学生名单，点击“打印”，即可打印学生答辩报告。</a:t>
            </a:r>
            <a:endParaRPr lang="zh-CN" altLang="en-US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20" name="Rectangle 8"/>
          <p:cNvSpPr/>
          <p:nvPr>
            <p:custDataLst>
              <p:tags r:id="rId2"/>
            </p:custDataLst>
          </p:nvPr>
        </p:nvSpPr>
        <p:spPr>
          <a:xfrm>
            <a:off x="609600" y="4495800"/>
            <a:ext cx="7680325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0" hangingPunct="0">
              <a:buClrTx/>
              <a:buFontTx/>
            </a:pP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zh-CN" alt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每位学生的答辩报告一式两份，学院分管院长签字后，一份上交学院院办留存（博士答辩报告交到学位办），另一份粘贴于</a:t>
            </a:r>
            <a:r>
              <a:rPr lang="en-US" altLang="zh-CN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研究生学位申请书</a:t>
            </a:r>
            <a:r>
              <a:rPr lang="en-US" altLang="zh-CN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第</a:t>
            </a:r>
            <a:r>
              <a:rPr lang="en-US" altLang="zh-CN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7</a:t>
            </a:r>
            <a:r>
              <a:rPr lang="zh-CN" alt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页。</a:t>
            </a:r>
            <a:endParaRPr lang="zh-CN" altLang="en-US" sz="20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9221" name="Picture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19125" y="2719070"/>
            <a:ext cx="7620000" cy="1714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Oval 10"/>
          <p:cNvSpPr/>
          <p:nvPr>
            <p:custDataLst>
              <p:tags r:id="rId5"/>
            </p:custDataLst>
          </p:nvPr>
        </p:nvSpPr>
        <p:spPr>
          <a:xfrm flipV="1">
            <a:off x="1905000" y="4114800"/>
            <a:ext cx="619125" cy="238125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3" name="Oval 11"/>
          <p:cNvSpPr/>
          <p:nvPr>
            <p:custDataLst>
              <p:tags r:id="rId6"/>
            </p:custDataLst>
          </p:nvPr>
        </p:nvSpPr>
        <p:spPr>
          <a:xfrm flipV="1">
            <a:off x="7620000" y="3657600"/>
            <a:ext cx="619125" cy="238125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Rectangle 2"/>
          <p:cNvSpPr>
            <a:spLocks noGrp="1"/>
          </p:cNvSpPr>
          <p:nvPr>
            <p:ph type="title"/>
          </p:nvPr>
        </p:nvSpPr>
        <p:spPr>
          <a:xfrm>
            <a:off x="447040" y="1371600"/>
            <a:ext cx="8163560" cy="837565"/>
          </a:xfrm>
        </p:spPr>
        <p:txBody>
          <a:bodyPr vert="horz" wrap="square" lIns="91440" tIns="45720" rIns="91440" bIns="45720" anchor="ctr" anchorCtr="0"/>
          <a:p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、答辩秘书持签好字的</a:t>
            </a: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答辩报告表</a:t>
            </a: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到所在学院院办领取答辩材料档案袋。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2" name="Rectangle 2"/>
          <p:cNvSpPr/>
          <p:nvPr/>
        </p:nvSpPr>
        <p:spPr>
          <a:xfrm>
            <a:off x="152400" y="228600"/>
            <a:ext cx="8015288" cy="914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>
              <a:buClrTx/>
              <a:buFontTx/>
            </a:pPr>
            <a:r>
              <a:rPr lang="zh-CN" altLang="en-US" sz="4200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答辩秘书工作流程</a:t>
            </a:r>
            <a:endParaRPr lang="zh-CN" altLang="en-US" sz="4200" dirty="0">
              <a:solidFill>
                <a:schemeClr val="tx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3" name="Rectangle 5"/>
          <p:cNvSpPr/>
          <p:nvPr/>
        </p:nvSpPr>
        <p:spPr>
          <a:xfrm>
            <a:off x="447040" y="2209800"/>
            <a:ext cx="8077200" cy="914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0" hangingPunct="0">
              <a:buClrTx/>
              <a:buFontTx/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、学院秘书收到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《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答辩报告表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》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后，须进研究生管理系统对学生答辩申请进行审核。</a:t>
            </a:r>
            <a:endParaRPr lang="zh-CN" altLang="en-US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244" name="Rectangle 7"/>
          <p:cNvSpPr/>
          <p:nvPr/>
        </p:nvSpPr>
        <p:spPr>
          <a:xfrm>
            <a:off x="447040" y="3276600"/>
            <a:ext cx="8077200" cy="914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0" hangingPunct="0">
              <a:buClrTx/>
              <a:buFontTx/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、答辩完成后，由答辩秘书录入答辩结果。进入“学历生答辩结果录入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或“专业学位生答辩结果录入”，录入答辩结果。</a:t>
            </a:r>
            <a:r>
              <a:rPr lang="zh-CN" altLang="en-US" sz="2000" dirty="0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将答辩材料档案袋交还所在学院，学院秘书对答辩结果和答辩材料进行审核。</a:t>
            </a:r>
            <a:endParaRPr lang="en-US" altLang="zh-CN" sz="2000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eaLnBrk="0" hangingPunct="0">
              <a:buClrTx/>
              <a:buFontTx/>
            </a:pPr>
            <a:endParaRPr lang="zh-CN" altLang="en-US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245" name="图片 1" descr="C:\Users\Dell\Documents\Tencent Files\89232921\Image\C2C\JOBVXV2S913L{DXX)2F[KPL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4875" y="4038600"/>
            <a:ext cx="6181725" cy="190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6" name="Oval 11"/>
          <p:cNvSpPr/>
          <p:nvPr/>
        </p:nvSpPr>
        <p:spPr>
          <a:xfrm flipV="1">
            <a:off x="4419600" y="5334000"/>
            <a:ext cx="1295400" cy="533400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sz="3200" b="1" dirty="0"/>
              <a:t>学位档案材料</a:t>
            </a:r>
            <a:endParaRPr lang="zh-CN" altLang="en-US" sz="3200" b="1" dirty="0"/>
          </a:p>
        </p:txBody>
      </p:sp>
      <p:sp>
        <p:nvSpPr>
          <p:cNvPr id="12290" name="Rectangle 3"/>
          <p:cNvSpPr>
            <a:spLocks noGrp="1"/>
          </p:cNvSpPr>
          <p:nvPr>
            <p:ph idx="1"/>
          </p:nvPr>
        </p:nvSpPr>
        <p:spPr>
          <a:xfrm>
            <a:off x="457200" y="1676400"/>
            <a:ext cx="8151813" cy="4038600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150000"/>
              </a:lnSpc>
              <a:buNone/>
            </a:pP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答辩完成后，审核并提交的材料如下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、学位申请书：完成前</a:t>
            </a: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页所有内容填写，特别注意，第</a:t>
            </a: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页需粘贴</a:t>
            </a: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答辩</a:t>
            </a: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版本成绩单（可至老图馆</a:t>
            </a: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室打印）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、毕业生登记表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、论文评阅书（有几份就要放几份，</a:t>
            </a:r>
            <a:r>
              <a:rPr 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再送审及复议的以实际为准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、论文答辩记录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、答辩表决票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、学术成果：学术论文只要放首页，所有成果导师签字</a:t>
            </a:r>
            <a:endParaRPr lang="zh-CN" alt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b="1" dirty="0"/>
              <a:t>常用信息</a:t>
            </a:r>
            <a:endParaRPr lang="zh-CN" altLang="en-US" b="1" dirty="0"/>
          </a:p>
        </p:txBody>
      </p:sp>
      <p:sp>
        <p:nvSpPr>
          <p:cNvPr id="13314" name="Rectangle 3"/>
          <p:cNvSpPr>
            <a:spLocks noGrp="1"/>
          </p:cNvSpPr>
          <p:nvPr>
            <p:ph idx="1"/>
          </p:nvPr>
        </p:nvSpPr>
        <p:spPr>
          <a:xfrm>
            <a:off x="381000" y="1295400"/>
            <a:ext cx="7400290" cy="4419600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</a:pPr>
            <a:endParaRPr lang="zh-CN" altLang="en-US" sz="2400" b="1" dirty="0">
              <a:latin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</a:pPr>
            <a:endParaRPr lang="zh-CN" altLang="en-US" sz="2400" b="1" dirty="0">
              <a:latin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sz="2400" b="1" dirty="0">
                <a:latin typeface="宋体" panose="02010600030101010101" pitchFamily="2" charset="-122"/>
              </a:rPr>
              <a:t>研究生院学位工作网页</a:t>
            </a:r>
            <a:r>
              <a:rPr lang="en-US" altLang="zh-CN" sz="2400" b="1" dirty="0">
                <a:latin typeface="宋体" panose="02010600030101010101" pitchFamily="2" charset="-122"/>
              </a:rPr>
              <a:t>https://gsnfu.njfu.edu.cn/xwgz/xwsy/20210329/i207352.html</a:t>
            </a:r>
            <a:endParaRPr lang="en-US" altLang="zh-CN" sz="2400" b="1" dirty="0">
              <a:latin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altLang="zh-CN" sz="2400" b="1" dirty="0">
              <a:latin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sz="2400" b="1" dirty="0">
                <a:latin typeface="宋体" panose="02010600030101010101" pitchFamily="2" charset="-122"/>
              </a:rPr>
              <a:t>研究生院学位办：</a:t>
            </a:r>
            <a:endParaRPr lang="zh-CN" altLang="en-US" sz="2400" b="1" dirty="0">
              <a:latin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400" b="1" dirty="0">
                <a:latin typeface="宋体" panose="02010600030101010101" pitchFamily="2" charset="-122"/>
              </a:rPr>
              <a:t> 办公地址：老图书馆</a:t>
            </a:r>
            <a:r>
              <a:rPr lang="en-US" altLang="zh-CN" sz="2400" b="1" dirty="0">
                <a:latin typeface="宋体" panose="02010600030101010101" pitchFamily="2" charset="-122"/>
              </a:rPr>
              <a:t>311</a:t>
            </a:r>
            <a:endParaRPr lang="en-US" altLang="zh-CN" sz="2400" b="1" dirty="0">
              <a:latin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 </a:t>
            </a:r>
            <a:r>
              <a:rPr lang="zh-CN" altLang="en-US" sz="2400" b="1" dirty="0">
                <a:latin typeface="宋体" panose="02010600030101010101" pitchFamily="2" charset="-122"/>
              </a:rPr>
              <a:t>办公电话：</a:t>
            </a:r>
            <a:r>
              <a:rPr lang="en-US" altLang="zh-CN" sz="2400" b="1" dirty="0">
                <a:latin typeface="宋体" panose="02010600030101010101" pitchFamily="2" charset="-122"/>
              </a:rPr>
              <a:t>85427986</a:t>
            </a:r>
            <a:r>
              <a:rPr lang="zh-CN" altLang="en-US" sz="2400" b="1" dirty="0">
                <a:latin typeface="宋体" panose="02010600030101010101" pitchFamily="2" charset="-122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</a:rPr>
              <a:t>85428826 </a:t>
            </a:r>
            <a:endParaRPr lang="en-US" altLang="zh-CN" sz="2400" b="1" dirty="0">
              <a:latin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                                                                   </a:t>
            </a:r>
            <a:endParaRPr lang="en-US" altLang="zh-CN" sz="2400" b="1" dirty="0">
              <a:latin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</a:pPr>
            <a:endParaRPr lang="en-US" altLang="zh-CN" sz="2400" b="1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2398,&quot;width&quot;:12480}"/>
</p:tagLst>
</file>

<file path=ppt/tags/tag2.xml><?xml version="1.0" encoding="utf-8"?>
<p:tagLst xmlns:p="http://schemas.openxmlformats.org/presentationml/2006/main">
  <p:tag name="KSO_WM_DIAGRAM_VIRTUALLY_FRAME" val="{&quot;height&quot;:366,&quot;left&quot;:30,&quot;top&quot;:96,&quot;width&quot;:643.1250393700788}"/>
</p:tagLst>
</file>

<file path=ppt/tags/tag3.xml><?xml version="1.0" encoding="utf-8"?>
<p:tagLst xmlns:p="http://schemas.openxmlformats.org/presentationml/2006/main">
  <p:tag name="KSO_WM_DIAGRAM_VIRTUALLY_FRAME" val="{&quot;height&quot;:366,&quot;left&quot;:30,&quot;top&quot;:96,&quot;width&quot;:643.1250393700788}"/>
</p:tagLst>
</file>

<file path=ppt/tags/tag4.xml><?xml version="1.0" encoding="utf-8"?>
<p:tagLst xmlns:p="http://schemas.openxmlformats.org/presentationml/2006/main">
  <p:tag name="KSO_WM_DIAGRAM_VIRTUALLY_FRAME" val="{&quot;height&quot;:366,&quot;left&quot;:30,&quot;top&quot;:96,&quot;width&quot;:643.1250393700788}"/>
</p:tagLst>
</file>

<file path=ppt/tags/tag5.xml><?xml version="1.0" encoding="utf-8"?>
<p:tagLst xmlns:p="http://schemas.openxmlformats.org/presentationml/2006/main">
  <p:tag name="KSO_WM_DIAGRAM_VIRTUALLY_FRAME" val="{&quot;height&quot;:366,&quot;left&quot;:30,&quot;top&quot;:96,&quot;width&quot;:643.1250393700788}"/>
</p:tagLst>
</file>

<file path=ppt/tags/tag6.xml><?xml version="1.0" encoding="utf-8"?>
<p:tagLst xmlns:p="http://schemas.openxmlformats.org/presentationml/2006/main">
  <p:tag name="KSO_WM_DIAGRAM_VIRTUALLY_FRAME" val="{&quot;height&quot;:366,&quot;left&quot;:30,&quot;top&quot;:96,&quot;width&quot;:643.1250393700788}"/>
</p:tagLst>
</file>

<file path=ppt/tags/tag7.xml><?xml version="1.0" encoding="utf-8"?>
<p:tagLst xmlns:p="http://schemas.openxmlformats.org/presentationml/2006/main">
  <p:tag name="commondata" val="eyJoZGlkIjoiNDIzMmE3ZGZjYjM3MTRiMzQzNTkyM2ZkYmIzNjkzNDYifQ=="/>
</p:tagLst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1120</Words>
  <Application>WPS 演示</Application>
  <PresentationFormat>全屏显示(4:3)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Times New Roman</vt:lpstr>
      <vt:lpstr>Arial Black</vt:lpstr>
      <vt:lpstr>微软雅黑</vt:lpstr>
      <vt:lpstr>Arial Unicode MS</vt:lpstr>
      <vt:lpstr>Calibri</vt:lpstr>
      <vt:lpstr>Radial</vt:lpstr>
      <vt:lpstr>1_Radial</vt:lpstr>
      <vt:lpstr>答辩秘书工作指南</vt:lpstr>
      <vt:lpstr>论文答辩委员会组成</vt:lpstr>
      <vt:lpstr>PowerPoint 演示文稿</vt:lpstr>
      <vt:lpstr>2、对答辩学生进行分组管理：       进入 “学生答辩分组维护”，勾选答辩学生名单，选择答辩委员会，点击“确认”；</vt:lpstr>
      <vt:lpstr>答辩秘书工作流程</vt:lpstr>
      <vt:lpstr>4、答辩秘书持签好字的《答辩报告表》到所在学院院办领取答辩材料档案袋。</vt:lpstr>
      <vt:lpstr>学位档案材料</vt:lpstr>
      <vt:lpstr>常用信息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白璨</cp:lastModifiedBy>
  <cp:revision>83</cp:revision>
  <dcterms:created xsi:type="dcterms:W3CDTF">2023-12-05T07:23:00Z</dcterms:created>
  <dcterms:modified xsi:type="dcterms:W3CDTF">2026-05-13T01:46:06Z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ICV">
    <vt:lpwstr>EC88C3DAEA09424F96D9FAA62827FACE_13</vt:lpwstr>
  </property>
  <property fmtid="{D5CDD505-2E9C-101B-9397-08002B2CF9AE}" pid="4" name="KSOProductBuildVer">
    <vt:lpwstr>2052-12.1.0.21171</vt:lpwstr>
  </property>
</Properties>
</file>